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5"/>
  </p:notesMasterIdLst>
  <p:handoutMasterIdLst>
    <p:handoutMasterId r:id="rId16"/>
  </p:handoutMasterIdLst>
  <p:sldIdLst>
    <p:sldId id="284" r:id="rId3"/>
    <p:sldId id="286" r:id="rId4"/>
    <p:sldId id="287" r:id="rId5"/>
    <p:sldId id="288" r:id="rId6"/>
    <p:sldId id="289" r:id="rId7"/>
    <p:sldId id="294" r:id="rId8"/>
    <p:sldId id="291" r:id="rId9"/>
    <p:sldId id="292" r:id="rId10"/>
    <p:sldId id="293" r:id="rId11"/>
    <p:sldId id="295" r:id="rId12"/>
    <p:sldId id="308" r:id="rId13"/>
    <p:sldId id="310"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5274" autoAdjust="0"/>
  </p:normalViewPr>
  <p:slideViewPr>
    <p:cSldViewPr>
      <p:cViewPr varScale="1">
        <p:scale>
          <a:sx n="46" d="100"/>
          <a:sy n="46" d="100"/>
        </p:scale>
        <p:origin x="780" y="36"/>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2188825"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081" y="4960137"/>
            <a:ext cx="7770376" cy="1463040"/>
          </a:xfrm>
        </p:spPr>
        <p:txBody>
          <a:bodyPr anchor="ctr">
            <a:normAutofit/>
          </a:bodyPr>
          <a:lstStyle>
            <a:lvl1pPr algn="r">
              <a:defRPr sz="4999"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08357" y="4960137"/>
            <a:ext cx="3199567" cy="1463040"/>
          </a:xfrm>
        </p:spPr>
        <p:txBody>
          <a:bodyPr lIns="91440" rIns="91440" anchor="ctr">
            <a:normAutofit/>
          </a:bodyPr>
          <a:lstStyle>
            <a:lvl1pPr marL="0" indent="0" algn="l">
              <a:lnSpc>
                <a:spcPct val="100000"/>
              </a:lnSpc>
              <a:spcBef>
                <a:spcPts val="0"/>
              </a:spcBef>
              <a:buNone/>
              <a:defRPr sz="1799">
                <a:solidFill>
                  <a:schemeClr val="tx1">
                    <a:lumMod val="95000"/>
                    <a:lumOff val="5000"/>
                  </a:schemeClr>
                </a:solidFill>
              </a:defRPr>
            </a:lvl1pPr>
            <a:lvl2pPr marL="457063" indent="0" algn="ctr">
              <a:buNone/>
              <a:defRPr sz="1799"/>
            </a:lvl2pPr>
            <a:lvl3pPr marL="914126" indent="0" algn="ctr">
              <a:buNone/>
              <a:defRPr sz="1799"/>
            </a:lvl3pPr>
            <a:lvl4pPr marL="1371189" indent="0" algn="ctr">
              <a:buNone/>
              <a:defRPr sz="1799"/>
            </a:lvl4pPr>
            <a:lvl5pPr marL="1828251" indent="0" algn="ctr">
              <a:buNone/>
              <a:defRPr sz="1799"/>
            </a:lvl5pPr>
            <a:lvl6pPr marL="2285314" indent="0" algn="ctr">
              <a:buNone/>
              <a:defRPr sz="1799"/>
            </a:lvl6pPr>
            <a:lvl7pPr marL="2742377" indent="0" algn="ctr">
              <a:buNone/>
              <a:defRPr sz="1799"/>
            </a:lvl7pPr>
            <a:lvl8pPr marL="3199440" indent="0" algn="ctr">
              <a:buNone/>
              <a:defRPr sz="1799"/>
            </a:lvl8pPr>
            <a:lvl9pPr marL="3656503" indent="0" algn="ctr">
              <a:buNone/>
              <a:defRPr sz="17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5947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762000"/>
            <a:ext cx="262821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343" y="762000"/>
            <a:ext cx="7579926"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7" name="Straight Connector 6"/>
          <p:cNvCxnSpPr/>
          <p:nvPr/>
        </p:nvCxnSpPr>
        <p:spPr>
          <a:xfrm rot="5400000" flipV="1">
            <a:off x="10055781" y="59382"/>
            <a:ext cx="0" cy="9141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1109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88825"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12188825"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4960137"/>
            <a:ext cx="7770376" cy="1463040"/>
          </a:xfrm>
        </p:spPr>
        <p:txBody>
          <a:bodyPr anchor="ctr">
            <a:normAutofit/>
          </a:bodyPr>
          <a:lstStyle>
            <a:lvl1pPr algn="r">
              <a:defRPr sz="4999"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08357" y="4960137"/>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8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9717541"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3860"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7760" y="2286000"/>
            <a:ext cx="4753642"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77311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3861" y="2179636"/>
            <a:ext cx="4753642" cy="822960"/>
          </a:xfrm>
        </p:spPr>
        <p:txBody>
          <a:bodyPr lIns="137160" rIns="137160" anchor="ctr">
            <a:normAutofit/>
          </a:bodyPr>
          <a:lstStyle>
            <a:lvl1pPr marL="0" indent="0">
              <a:spcBef>
                <a:spcPts val="0"/>
              </a:spcBef>
              <a:spcAft>
                <a:spcPts val="0"/>
              </a:spcAft>
              <a:buNone/>
              <a:defRPr sz="2299" b="0" cap="none" baseline="0">
                <a:solidFill>
                  <a:schemeClr val="accent1"/>
                </a:solidFill>
                <a:latin typeface="+mn-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3861"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8" y="2179636"/>
            <a:ext cx="4753642" cy="822960"/>
          </a:xfrm>
        </p:spPr>
        <p:txBody>
          <a:bodyPr lIns="137160" rIns="137160" anchor="ctr">
            <a:normAutofit/>
          </a:bodyPr>
          <a:lstStyle>
            <a:lvl1pPr marL="0" indent="0">
              <a:spcBef>
                <a:spcPts val="0"/>
              </a:spcBef>
              <a:spcAft>
                <a:spcPts val="0"/>
              </a:spcAft>
              <a:buNone/>
              <a:defRPr lang="en-US" sz="2299" b="0" kern="1200" cap="none" baseline="0" dirty="0">
                <a:solidFill>
                  <a:schemeClr val="accent1"/>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799"/>
              </a:spcBef>
              <a:buNone/>
            </a:pPr>
            <a:r>
              <a:rPr lang="en-US" smtClean="0"/>
              <a:t>Click to edit Master text styles</a:t>
            </a:r>
          </a:p>
        </p:txBody>
      </p:sp>
      <p:sp>
        <p:nvSpPr>
          <p:cNvPr id="6" name="Content Placeholder 5"/>
          <p:cNvSpPr>
            <a:spLocks noGrp="1"/>
          </p:cNvSpPr>
          <p:nvPr>
            <p:ph sz="quarter" idx="4"/>
          </p:nvPr>
        </p:nvSpPr>
        <p:spPr>
          <a:xfrm>
            <a:off x="5989328" y="2967788"/>
            <a:ext cx="4753642"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11915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41116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60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3861" y="471509"/>
            <a:ext cx="4387977" cy="1737360"/>
          </a:xfrm>
        </p:spPr>
        <p:txBody>
          <a:bodyPr>
            <a:noAutofit/>
          </a:bodyPr>
          <a:lstStyle>
            <a:lvl1pPr>
              <a:lnSpc>
                <a:spcPct val="80000"/>
              </a:lnSpc>
              <a:defRPr sz="3999"/>
            </a:lvl1pPr>
          </a:lstStyle>
          <a:p>
            <a:r>
              <a:rPr lang="en-US" smtClean="0"/>
              <a:t>Click to edit Master title style</a:t>
            </a:r>
            <a:endParaRPr lang="en-US" dirty="0"/>
          </a:p>
        </p:txBody>
      </p:sp>
      <p:sp>
        <p:nvSpPr>
          <p:cNvPr id="3" name="Content Placeholder 2"/>
          <p:cNvSpPr>
            <a:spLocks noGrp="1"/>
          </p:cNvSpPr>
          <p:nvPr>
            <p:ph idx="1"/>
          </p:nvPr>
        </p:nvSpPr>
        <p:spPr>
          <a:xfrm>
            <a:off x="5713512" y="822960"/>
            <a:ext cx="5676945" cy="5184648"/>
          </a:xfrm>
        </p:spPr>
        <p:txBody>
          <a:bodyPr/>
          <a:lstStyle>
            <a:lvl1pPr>
              <a:defRPr sz="2399"/>
            </a:lvl1pPr>
            <a:lvl2pPr>
              <a:defRPr sz="19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3861" y="2257506"/>
            <a:ext cx="4387977" cy="3762294"/>
          </a:xfrm>
        </p:spPr>
        <p:txBody>
          <a:bodyPr lIns="91440" rIns="91440">
            <a:normAutofit/>
          </a:bodyPr>
          <a:lstStyle>
            <a:lvl1pPr marL="0" indent="0">
              <a:lnSpc>
                <a:spcPct val="108000"/>
              </a:lnSpc>
              <a:spcBef>
                <a:spcPts val="6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72317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081" y="4960138"/>
            <a:ext cx="7770376" cy="1463040"/>
          </a:xfrm>
        </p:spPr>
        <p:txBody>
          <a:bodyPr anchor="ctr">
            <a:normAutofit/>
          </a:bodyPr>
          <a:lstStyle>
            <a:lvl1pPr algn="r">
              <a:defRPr sz="4999"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5778" cy="4572000"/>
          </a:xfrm>
          <a:solidFill>
            <a:schemeClr val="accent1">
              <a:lumMod val="60000"/>
              <a:lumOff val="40000"/>
            </a:schemeClr>
          </a:solidFill>
        </p:spPr>
        <p:txBody>
          <a:bodyPr lIns="457200" tIns="365760" rIns="45720" bIns="4572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8608357" y="4960138"/>
            <a:ext cx="3199567" cy="1463040"/>
          </a:xfrm>
        </p:spPr>
        <p:txBody>
          <a:bodyPr lIns="91440" rIns="91440" anchor="ctr">
            <a:normAutofit/>
          </a:bodyPr>
          <a:lstStyle>
            <a:lvl1pPr marL="0" indent="0">
              <a:lnSpc>
                <a:spcPct val="100000"/>
              </a:lnSpc>
              <a:spcBef>
                <a:spcPts val="0"/>
              </a:spcBef>
              <a:buNone/>
              <a:defRPr sz="1799">
                <a:solidFill>
                  <a:schemeClr val="tx1">
                    <a:lumMod val="95000"/>
                    <a:lumOff val="5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8" name="Straight Connector 7"/>
          <p:cNvCxnSpPr/>
          <p:nvPr/>
        </p:nvCxnSpPr>
        <p:spPr>
          <a:xfrm flipV="1">
            <a:off x="8384659"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6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861" y="585216"/>
            <a:ext cx="9717541"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3862" y="2286000"/>
            <a:ext cx="9717542"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3863" y="6470704"/>
            <a:ext cx="215358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FE8FB1-0A7A-443E-AAF7-31D4FA1AA312}" type="datetimeFigureOut">
              <a:rPr lang="en-US" smtClean="0"/>
              <a:pPr/>
              <a:t>12/5/2017</a:t>
            </a:fld>
            <a:endParaRPr lang="en-US"/>
          </a:p>
        </p:txBody>
      </p:sp>
      <p:sp>
        <p:nvSpPr>
          <p:cNvPr id="5" name="Footer Placeholder 4"/>
          <p:cNvSpPr>
            <a:spLocks noGrp="1"/>
          </p:cNvSpPr>
          <p:nvPr>
            <p:ph type="ftr" sz="quarter" idx="3"/>
          </p:nvPr>
        </p:nvSpPr>
        <p:spPr>
          <a:xfrm>
            <a:off x="4841671" y="6470704"/>
            <a:ext cx="5899922"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4511" y="6470704"/>
            <a:ext cx="97341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BA54BD-C84D-46CE-8B72-31BFB26ABA43}" type="slidenum">
              <a:rPr lang="en-US" smtClean="0"/>
              <a:pPr/>
              <a:t>‹#›</a:t>
            </a:fld>
            <a:endParaRPr lang="en-US"/>
          </a:p>
        </p:txBody>
      </p:sp>
      <p:cxnSp>
        <p:nvCxnSpPr>
          <p:cNvPr id="7" name="Straight Connector 6"/>
          <p:cNvCxnSpPr/>
          <p:nvPr/>
        </p:nvCxnSpPr>
        <p:spPr>
          <a:xfrm flipV="1">
            <a:off x="761802"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473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126" rtl="0" eaLnBrk="1" latinLnBrk="0" hangingPunct="1">
        <a:lnSpc>
          <a:spcPct val="80000"/>
        </a:lnSpc>
        <a:spcBef>
          <a:spcPct val="0"/>
        </a:spcBef>
        <a:buNone/>
        <a:defRPr sz="4999" kern="1200" cap="all" spc="100" baseline="0">
          <a:solidFill>
            <a:schemeClr val="tx1">
              <a:lumMod val="95000"/>
              <a:lumOff val="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914400"/>
            <a:ext cx="4537151" cy="1737360"/>
          </a:xfrm>
        </p:spPr>
        <p:txBody>
          <a:bodyPr/>
          <a:lstStyle/>
          <a:p>
            <a:r>
              <a:rPr lang="en-US" sz="5400" dirty="0" smtClean="0"/>
              <a:t>Welcome to </a:t>
            </a:r>
            <a:br>
              <a:rPr lang="en-US" sz="5400" dirty="0" smtClean="0"/>
            </a:br>
            <a:r>
              <a:rPr lang="en-US" sz="5400" u="sng" dirty="0" smtClean="0">
                <a:solidFill>
                  <a:schemeClr val="accent1">
                    <a:lumMod val="75000"/>
                  </a:schemeClr>
                </a:solidFill>
              </a:rPr>
              <a:t>Humanities Class</a:t>
            </a:r>
            <a:r>
              <a:rPr lang="en-US" sz="5400" dirty="0" smtClean="0"/>
              <a:t/>
            </a:r>
            <a:br>
              <a:rPr lang="en-US" sz="5400" dirty="0" smtClean="0"/>
            </a:br>
            <a:r>
              <a:rPr lang="en-US" sz="5400" dirty="0" smtClean="0">
                <a:solidFill>
                  <a:schemeClr val="accent1">
                    <a:lumMod val="50000"/>
                  </a:schemeClr>
                </a:solidFill>
              </a:rPr>
              <a:t>With “STOLIS”!</a:t>
            </a:r>
            <a:endParaRPr lang="en-US" sz="5400" dirty="0">
              <a:solidFill>
                <a:schemeClr val="accent1">
                  <a:lumMod val="50000"/>
                </a:schemeClr>
              </a:solidFill>
            </a:endParaRPr>
          </a:p>
        </p:txBody>
      </p:sp>
      <p:sp>
        <p:nvSpPr>
          <p:cNvPr id="3" name="Content Placeholder 2"/>
          <p:cNvSpPr>
            <a:spLocks noGrp="1"/>
          </p:cNvSpPr>
          <p:nvPr>
            <p:ph idx="1"/>
          </p:nvPr>
        </p:nvSpPr>
        <p:spPr>
          <a:xfrm>
            <a:off x="6399212" y="822960"/>
            <a:ext cx="5486400" cy="5184648"/>
          </a:xfrm>
        </p:spPr>
        <p:txBody>
          <a:bodyPr>
            <a:noAutofit/>
          </a:bodyPr>
          <a:lstStyle/>
          <a:p>
            <a:pPr marL="0" indent="0" algn="ctr">
              <a:buNone/>
            </a:pPr>
            <a:r>
              <a:rPr lang="en-US" sz="4000" b="1" dirty="0" smtClean="0"/>
              <a:t>TUESDAY, 12/5</a:t>
            </a:r>
            <a:r>
              <a:rPr lang="en-US" sz="3600" dirty="0" smtClean="0"/>
              <a:t> </a:t>
            </a:r>
          </a:p>
          <a:p>
            <a:pPr>
              <a:buFont typeface="Courier New" panose="02070309020205020404" pitchFamily="49" charset="0"/>
              <a:buChar char="o"/>
            </a:pPr>
            <a:r>
              <a:rPr lang="en-US" sz="3600" b="1" dirty="0" smtClean="0"/>
              <a:t> Please </a:t>
            </a:r>
            <a:r>
              <a:rPr lang="en-US" sz="3600" b="1" dirty="0"/>
              <a:t>sit </a:t>
            </a:r>
            <a:r>
              <a:rPr lang="en-US" sz="3600" b="1" dirty="0" smtClean="0"/>
              <a:t>with </a:t>
            </a:r>
            <a:r>
              <a:rPr lang="en-US" sz="3600" b="1" dirty="0"/>
              <a:t>your debate team partners!</a:t>
            </a:r>
            <a:endParaRPr lang="en-US" sz="3600" dirty="0"/>
          </a:p>
          <a:p>
            <a:pPr>
              <a:buFont typeface="Courier New" panose="02070309020205020404" pitchFamily="49" charset="0"/>
              <a:buChar char="o"/>
            </a:pPr>
            <a:r>
              <a:rPr lang="en-US" sz="3600" b="1" dirty="0" smtClean="0"/>
              <a:t>Please note: schedule changes for Debates have been made!</a:t>
            </a:r>
            <a:br>
              <a:rPr lang="en-US" sz="3600" b="1" dirty="0" smtClean="0"/>
            </a:br>
            <a:r>
              <a:rPr lang="en-US" sz="3600" b="1" i="1" dirty="0" smtClean="0"/>
              <a:t>See Stoll’s </a:t>
            </a:r>
            <a:r>
              <a:rPr lang="en-US" sz="3600" b="1" i="1" dirty="0" err="1" smtClean="0"/>
              <a:t>Weebly</a:t>
            </a:r>
            <a:r>
              <a:rPr lang="en-US" sz="3600" b="1" i="1" dirty="0" smtClean="0"/>
              <a:t> for changes</a:t>
            </a:r>
          </a:p>
          <a:p>
            <a:pPr>
              <a:buFont typeface="Courier New" panose="02070309020205020404" pitchFamily="49" charset="0"/>
              <a:buChar char="o"/>
            </a:pPr>
            <a:r>
              <a:rPr lang="en-US" sz="3600" b="1" i="1" dirty="0"/>
              <a:t>Get ready to analyze your statements and discuss your arguments…</a:t>
            </a:r>
          </a:p>
          <a:p>
            <a:pPr>
              <a:buFont typeface="Courier New" panose="02070309020205020404" pitchFamily="49" charset="0"/>
              <a:buChar char="o"/>
            </a:pPr>
            <a:endParaRPr lang="en-US" sz="3600" dirty="0"/>
          </a:p>
        </p:txBody>
      </p:sp>
      <p:pic>
        <p:nvPicPr>
          <p:cNvPr id="2050" name="Picture 2" descr="Image result for gif dumb dumb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8012" y="3396546"/>
            <a:ext cx="5410200" cy="298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21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a:bodyPr>
          <a:lstStyle/>
          <a:p>
            <a:r>
              <a:rPr lang="en-US" sz="7200" b="1" dirty="0"/>
              <a:t>Analyzing Statements: </a:t>
            </a:r>
            <a:r>
              <a:rPr lang="en-US" sz="7200" dirty="0" smtClean="0"/>
              <a:t>Apply</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solidFill>
                  <a:schemeClr val="accent2"/>
                </a:solidFill>
              </a:rPr>
              <a:t>School dress code policies</a:t>
            </a:r>
            <a:r>
              <a:rPr lang="en-US" sz="4400" b="1" dirty="0"/>
              <a:t> that </a:t>
            </a:r>
            <a:r>
              <a:rPr lang="en-US" sz="4400" b="1" dirty="0">
                <a:solidFill>
                  <a:srgbClr val="00B050"/>
                </a:solidFill>
              </a:rPr>
              <a:t>limit how students</a:t>
            </a:r>
            <a:r>
              <a:rPr lang="en-US" sz="4400" b="1" dirty="0"/>
              <a:t> dress are </a:t>
            </a:r>
            <a:r>
              <a:rPr lang="en-US" sz="4400" b="1" dirty="0">
                <a:solidFill>
                  <a:srgbClr val="7030A0"/>
                </a:solidFill>
              </a:rPr>
              <a:t>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fontScale="92500" lnSpcReduction="1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u="sng" dirty="0" smtClean="0"/>
              <a:t>Identify</a:t>
            </a:r>
            <a:r>
              <a:rPr lang="en-US" sz="4000" dirty="0" smtClean="0"/>
              <a:t> key terms</a:t>
            </a:r>
          </a:p>
          <a:p>
            <a:pPr marL="742950" indent="-742950">
              <a:buFont typeface="+mj-lt"/>
              <a:buAutoNum type="arabicPeriod"/>
            </a:pPr>
            <a:r>
              <a:rPr lang="en-US" sz="4000" u="sng" dirty="0" smtClean="0"/>
              <a:t>Define</a:t>
            </a:r>
            <a:r>
              <a:rPr lang="en-US" sz="4000" dirty="0" smtClean="0"/>
              <a:t> key terms</a:t>
            </a:r>
          </a:p>
          <a:p>
            <a:pPr marL="742950" indent="-742950">
              <a:buFont typeface="+mj-lt"/>
              <a:buAutoNum type="arabicPeriod"/>
            </a:pPr>
            <a:r>
              <a:rPr lang="en-US" sz="4000" u="sng" dirty="0" smtClean="0"/>
              <a:t>Connect</a:t>
            </a:r>
            <a:r>
              <a:rPr lang="en-US" sz="4000" dirty="0" smtClean="0"/>
              <a:t> to other laws or cases</a:t>
            </a:r>
          </a:p>
          <a:p>
            <a:pPr marL="742950" indent="-742950">
              <a:buFont typeface="+mj-lt"/>
              <a:buAutoNum type="arabicPeriod"/>
            </a:pPr>
            <a:r>
              <a:rPr lang="en-US" sz="4000" b="1" u="sng" dirty="0" smtClean="0"/>
              <a:t>Apply</a:t>
            </a:r>
            <a:r>
              <a:rPr lang="en-US" sz="4000" b="1" dirty="0" smtClean="0"/>
              <a:t> to your own stance</a:t>
            </a:r>
            <a:endParaRPr lang="en-US" sz="3600" u="sng" dirty="0"/>
          </a:p>
          <a:p>
            <a:pPr marL="742950" indent="-742950">
              <a:buFont typeface="+mj-lt"/>
              <a:buAutoNum type="arabicPeriod"/>
            </a:pPr>
            <a:endParaRPr lang="en-US" u="sng" dirty="0" smtClean="0"/>
          </a:p>
          <a:p>
            <a:endParaRPr lang="en-US" dirty="0"/>
          </a:p>
        </p:txBody>
      </p:sp>
      <p:sp>
        <p:nvSpPr>
          <p:cNvPr id="5" name="Rectangle 4"/>
          <p:cNvSpPr/>
          <p:nvPr/>
        </p:nvSpPr>
        <p:spPr>
          <a:xfrm>
            <a:off x="684212" y="1934571"/>
            <a:ext cx="5062540" cy="461665"/>
          </a:xfrm>
          <a:prstGeom prst="rect">
            <a:avLst/>
          </a:prstGeom>
        </p:spPr>
        <p:txBody>
          <a:bodyPr wrap="none">
            <a:spAutoFit/>
          </a:bodyPr>
          <a:lstStyle/>
          <a:p>
            <a:r>
              <a:rPr lang="en-US" sz="2400" b="1" i="1" dirty="0" smtClean="0">
                <a:solidFill>
                  <a:srgbClr val="1382AC"/>
                </a:solidFill>
                <a:latin typeface="Tw Cen MT" panose="020B0602020104020603" pitchFamily="34" charset="0"/>
              </a:rPr>
              <a:t>AFF: Dress codes improve student safety.</a:t>
            </a:r>
            <a:endParaRPr lang="en-US" sz="3200" dirty="0">
              <a:solidFill>
                <a:schemeClr val="accent2"/>
              </a:solidFill>
            </a:endParaRPr>
          </a:p>
        </p:txBody>
      </p:sp>
      <p:sp>
        <p:nvSpPr>
          <p:cNvPr id="6" name="Rectangle 5"/>
          <p:cNvSpPr/>
          <p:nvPr/>
        </p:nvSpPr>
        <p:spPr>
          <a:xfrm>
            <a:off x="7694612" y="1584746"/>
            <a:ext cx="3471656" cy="830997"/>
          </a:xfrm>
          <a:prstGeom prst="rect">
            <a:avLst/>
          </a:prstGeom>
        </p:spPr>
        <p:txBody>
          <a:bodyPr wrap="none">
            <a:spAutoFit/>
          </a:bodyPr>
          <a:lstStyle/>
          <a:p>
            <a:r>
              <a:rPr lang="en-US" sz="2400" b="1" i="1" dirty="0" smtClean="0">
                <a:solidFill>
                  <a:srgbClr val="00B050"/>
                </a:solidFill>
              </a:rPr>
              <a:t>NEG: Limits individuality</a:t>
            </a:r>
          </a:p>
          <a:p>
            <a:r>
              <a:rPr lang="en-US" sz="2400" b="1" i="1" dirty="0" smtClean="0">
                <a:solidFill>
                  <a:srgbClr val="00B050"/>
                </a:solidFill>
              </a:rPr>
              <a:t>AFF: Improves performance </a:t>
            </a:r>
            <a:endParaRPr lang="en-US" sz="2400" dirty="0">
              <a:solidFill>
                <a:srgbClr val="00B050"/>
              </a:solidFill>
            </a:endParaRPr>
          </a:p>
        </p:txBody>
      </p:sp>
      <p:sp>
        <p:nvSpPr>
          <p:cNvPr id="8" name="Rectangle 7"/>
          <p:cNvSpPr/>
          <p:nvPr/>
        </p:nvSpPr>
        <p:spPr>
          <a:xfrm>
            <a:off x="5716587" y="3505200"/>
            <a:ext cx="6092825" cy="1200329"/>
          </a:xfrm>
          <a:prstGeom prst="rect">
            <a:avLst/>
          </a:prstGeom>
        </p:spPr>
        <p:txBody>
          <a:bodyPr>
            <a:spAutoFit/>
          </a:bodyPr>
          <a:lstStyle/>
          <a:p>
            <a:r>
              <a:rPr lang="en-US" sz="2400" b="1" i="1" dirty="0" smtClean="0">
                <a:solidFill>
                  <a:srgbClr val="6F2F9F"/>
                </a:solidFill>
                <a:latin typeface="Tw Cen MT" panose="020B0602020104020603" pitchFamily="34" charset="0"/>
              </a:rPr>
              <a:t>NEG: Students/teachers do not shed </a:t>
            </a:r>
            <a:r>
              <a:rPr lang="en-US" sz="2400" b="1" i="1" dirty="0">
                <a:solidFill>
                  <a:srgbClr val="6F2F9F"/>
                </a:solidFill>
                <a:latin typeface="Tw Cen MT" panose="020B0602020104020603" pitchFamily="34" charset="0"/>
              </a:rPr>
              <a:t>their constitutional rights to freedom of speech or expression at the schoolhouse gate</a:t>
            </a:r>
            <a:r>
              <a:rPr lang="en-US" sz="2400" b="1" i="1" dirty="0" smtClean="0">
                <a:solidFill>
                  <a:srgbClr val="6F2F9F"/>
                </a:solidFill>
                <a:latin typeface="Tw Cen MT" panose="020B0602020104020603" pitchFamily="34" charset="0"/>
              </a:rPr>
              <a:t>.</a:t>
            </a:r>
            <a:endParaRPr lang="en-US" sz="2400" b="1" dirty="0"/>
          </a:p>
        </p:txBody>
      </p:sp>
    </p:spTree>
    <p:extLst>
      <p:ext uri="{BB962C8B-B14F-4D97-AF65-F5344CB8AC3E}">
        <p14:creationId xmlns:p14="http://schemas.microsoft.com/office/powerpoint/2010/main" val="50504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873431" cy="1499616"/>
          </a:xfrm>
        </p:spPr>
        <p:txBody>
          <a:bodyPr>
            <a:normAutofit/>
          </a:bodyPr>
          <a:lstStyle/>
          <a:p>
            <a:r>
              <a:rPr lang="en-US" sz="6600" b="1" dirty="0"/>
              <a:t>Analyzing Statements: </a:t>
            </a:r>
            <a:r>
              <a:rPr lang="en-US" sz="6600" dirty="0" smtClean="0"/>
              <a:t>APPLY</a:t>
            </a:r>
            <a:endParaRPr lang="en-US" sz="66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solidFill>
                  <a:schemeClr val="accent2"/>
                </a:solidFill>
              </a:rPr>
              <a:t>School dress code policies</a:t>
            </a:r>
            <a:r>
              <a:rPr lang="en-US" sz="4400" b="1" dirty="0"/>
              <a:t> that </a:t>
            </a:r>
            <a:r>
              <a:rPr lang="en-US" sz="4400" b="1" dirty="0">
                <a:solidFill>
                  <a:srgbClr val="00B050"/>
                </a:solidFill>
              </a:rPr>
              <a:t>limit how students</a:t>
            </a:r>
            <a:r>
              <a:rPr lang="en-US" sz="4400" b="1" dirty="0"/>
              <a:t> dress are </a:t>
            </a:r>
            <a:r>
              <a:rPr lang="en-US" sz="4400" b="1" dirty="0">
                <a:solidFill>
                  <a:srgbClr val="7030A0"/>
                </a:solidFill>
              </a:rPr>
              <a:t>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fontScale="92500" lnSpcReduction="1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u="sng" dirty="0"/>
              <a:t>Identify</a:t>
            </a:r>
            <a:r>
              <a:rPr lang="en-US" sz="4000" dirty="0"/>
              <a:t> key terms</a:t>
            </a:r>
          </a:p>
          <a:p>
            <a:pPr marL="742950" indent="-742950">
              <a:buFont typeface="+mj-lt"/>
              <a:buAutoNum type="arabicPeriod"/>
            </a:pPr>
            <a:r>
              <a:rPr lang="en-US" sz="4000" u="sng" dirty="0"/>
              <a:t>Define</a:t>
            </a:r>
            <a:r>
              <a:rPr lang="en-US" sz="4000" dirty="0"/>
              <a:t> key terms</a:t>
            </a:r>
          </a:p>
          <a:p>
            <a:pPr marL="742950" indent="-742950">
              <a:buFont typeface="+mj-lt"/>
              <a:buAutoNum type="arabicPeriod"/>
            </a:pPr>
            <a:r>
              <a:rPr lang="en-US" sz="4000" u="sng" dirty="0"/>
              <a:t>Connect</a:t>
            </a:r>
            <a:r>
              <a:rPr lang="en-US" sz="4000" dirty="0"/>
              <a:t> to other laws or cases</a:t>
            </a:r>
          </a:p>
          <a:p>
            <a:pPr marL="742950" indent="-742950">
              <a:buFont typeface="+mj-lt"/>
              <a:buAutoNum type="arabicPeriod"/>
            </a:pPr>
            <a:r>
              <a:rPr lang="en-US" sz="4000" b="1" u="sng" dirty="0"/>
              <a:t>Apply</a:t>
            </a:r>
            <a:r>
              <a:rPr lang="en-US" sz="4000" b="1" dirty="0"/>
              <a:t> to your own stance</a:t>
            </a:r>
            <a:endParaRPr lang="en-US" dirty="0"/>
          </a:p>
        </p:txBody>
      </p:sp>
      <p:sp>
        <p:nvSpPr>
          <p:cNvPr id="5" name="Rectangle 4"/>
          <p:cNvSpPr/>
          <p:nvPr/>
        </p:nvSpPr>
        <p:spPr>
          <a:xfrm>
            <a:off x="1370012" y="1576945"/>
            <a:ext cx="4285340" cy="830997"/>
          </a:xfrm>
          <a:prstGeom prst="rect">
            <a:avLst/>
          </a:prstGeom>
        </p:spPr>
        <p:txBody>
          <a:bodyPr wrap="none">
            <a:spAutoFit/>
          </a:bodyPr>
          <a:lstStyle/>
          <a:p>
            <a:r>
              <a:rPr lang="en-US" sz="2400" b="1" i="1" dirty="0">
                <a:solidFill>
                  <a:srgbClr val="1382AC"/>
                </a:solidFill>
                <a:latin typeface="Tw Cen MT" panose="020B0602020104020603" pitchFamily="34" charset="0"/>
              </a:rPr>
              <a:t>Explain a </a:t>
            </a:r>
            <a:r>
              <a:rPr lang="en-US" sz="2400" b="1" i="1" dirty="0" smtClean="0">
                <a:solidFill>
                  <a:srgbClr val="1382AC"/>
                </a:solidFill>
                <a:latin typeface="Tw Cen MT" panose="020B0602020104020603" pitchFamily="34" charset="0"/>
              </a:rPr>
              <a:t>specific dress </a:t>
            </a:r>
            <a:r>
              <a:rPr lang="en-US" sz="2400" b="1" i="1" dirty="0">
                <a:solidFill>
                  <a:srgbClr val="1382AC"/>
                </a:solidFill>
                <a:latin typeface="Tw Cen MT" panose="020B0602020104020603" pitchFamily="34" charset="0"/>
              </a:rPr>
              <a:t>code </a:t>
            </a:r>
            <a:r>
              <a:rPr lang="en-US" sz="2400" b="1" i="1" dirty="0" smtClean="0">
                <a:solidFill>
                  <a:srgbClr val="1382AC"/>
                </a:solidFill>
                <a:latin typeface="Tw Cen MT" panose="020B0602020104020603" pitchFamily="34" charset="0"/>
              </a:rPr>
              <a:t>policy</a:t>
            </a:r>
          </a:p>
          <a:p>
            <a:r>
              <a:rPr lang="en-US" sz="2400" b="1" i="1" dirty="0" smtClean="0">
                <a:solidFill>
                  <a:srgbClr val="FF0000"/>
                </a:solidFill>
                <a:latin typeface="Tw Cen MT" panose="020B0602020104020603" pitchFamily="34" charset="0"/>
              </a:rPr>
              <a:t>[Opening Statement]</a:t>
            </a:r>
            <a:endParaRPr lang="en-US" sz="2400" dirty="0">
              <a:solidFill>
                <a:srgbClr val="FF0000"/>
              </a:solidFill>
            </a:endParaRPr>
          </a:p>
        </p:txBody>
      </p:sp>
      <p:sp>
        <p:nvSpPr>
          <p:cNvPr id="6" name="Rectangle 5"/>
          <p:cNvSpPr/>
          <p:nvPr/>
        </p:nvSpPr>
        <p:spPr>
          <a:xfrm>
            <a:off x="6246812" y="1576945"/>
            <a:ext cx="5867400" cy="830997"/>
          </a:xfrm>
          <a:prstGeom prst="rect">
            <a:avLst/>
          </a:prstGeom>
        </p:spPr>
        <p:txBody>
          <a:bodyPr wrap="square">
            <a:spAutoFit/>
          </a:bodyPr>
          <a:lstStyle/>
          <a:p>
            <a:r>
              <a:rPr lang="en-US" sz="2400" b="1" i="1" dirty="0" smtClean="0">
                <a:solidFill>
                  <a:srgbClr val="00AF50"/>
                </a:solidFill>
                <a:latin typeface="Tw Cen MT" panose="020B0602020104020603" pitchFamily="34" charset="0"/>
              </a:rPr>
              <a:t>Give specific examples of legal dress code limits</a:t>
            </a:r>
          </a:p>
          <a:p>
            <a:r>
              <a:rPr lang="en-US" sz="2400" b="1" i="1" dirty="0" smtClean="0">
                <a:solidFill>
                  <a:srgbClr val="FF0000"/>
                </a:solidFill>
                <a:latin typeface="Tw Cen MT" panose="020B0602020104020603" pitchFamily="34" charset="0"/>
              </a:rPr>
              <a:t>[1</a:t>
            </a:r>
            <a:r>
              <a:rPr lang="en-US" sz="2400" b="1" i="1" baseline="30000" dirty="0" smtClean="0">
                <a:solidFill>
                  <a:srgbClr val="FF0000"/>
                </a:solidFill>
                <a:latin typeface="Tw Cen MT" panose="020B0602020104020603" pitchFamily="34" charset="0"/>
              </a:rPr>
              <a:t>st</a:t>
            </a:r>
            <a:r>
              <a:rPr lang="en-US" sz="2400" b="1" i="1" dirty="0" smtClean="0">
                <a:solidFill>
                  <a:srgbClr val="FF0000"/>
                </a:solidFill>
                <a:latin typeface="Tw Cen MT" panose="020B0602020104020603" pitchFamily="34" charset="0"/>
              </a:rPr>
              <a:t> Argument]</a:t>
            </a:r>
            <a:endParaRPr lang="en-US" sz="2400" dirty="0">
              <a:solidFill>
                <a:srgbClr val="FF0000"/>
              </a:solidFill>
            </a:endParaRPr>
          </a:p>
        </p:txBody>
      </p:sp>
      <p:sp>
        <p:nvSpPr>
          <p:cNvPr id="7" name="Rectangle 6"/>
          <p:cNvSpPr/>
          <p:nvPr/>
        </p:nvSpPr>
        <p:spPr>
          <a:xfrm>
            <a:off x="5882632" y="3625334"/>
            <a:ext cx="6014660" cy="830997"/>
          </a:xfrm>
          <a:prstGeom prst="rect">
            <a:avLst/>
          </a:prstGeom>
        </p:spPr>
        <p:txBody>
          <a:bodyPr wrap="none">
            <a:spAutoFit/>
          </a:bodyPr>
          <a:lstStyle/>
          <a:p>
            <a:r>
              <a:rPr lang="en-US" sz="2400" b="1" i="1" dirty="0">
                <a:solidFill>
                  <a:srgbClr val="6F2F9F"/>
                </a:solidFill>
                <a:latin typeface="Tw Cen MT" panose="020B0602020104020603" pitchFamily="34" charset="0"/>
              </a:rPr>
              <a:t>Define what it means if something is </a:t>
            </a:r>
            <a:r>
              <a:rPr lang="en-US" sz="2400" b="1" i="1" dirty="0" smtClean="0">
                <a:solidFill>
                  <a:srgbClr val="6F2F9F"/>
                </a:solidFill>
                <a:latin typeface="Tw Cen MT" panose="020B0602020104020603" pitchFamily="34" charset="0"/>
              </a:rPr>
              <a:t>constitutional</a:t>
            </a:r>
          </a:p>
          <a:p>
            <a:r>
              <a:rPr lang="en-US" sz="2400" b="1" i="1" dirty="0" smtClean="0">
                <a:solidFill>
                  <a:srgbClr val="FF0000"/>
                </a:solidFill>
                <a:latin typeface="Tw Cen MT" panose="020B0602020104020603" pitchFamily="34" charset="0"/>
              </a:rPr>
              <a:t>[2</a:t>
            </a:r>
            <a:r>
              <a:rPr lang="en-US" sz="2400" b="1" i="1" baseline="30000" dirty="0" smtClean="0">
                <a:solidFill>
                  <a:srgbClr val="FF0000"/>
                </a:solidFill>
                <a:latin typeface="Tw Cen MT" panose="020B0602020104020603" pitchFamily="34" charset="0"/>
              </a:rPr>
              <a:t>nd</a:t>
            </a:r>
            <a:r>
              <a:rPr lang="en-US" sz="2400" b="1" i="1" dirty="0" smtClean="0">
                <a:solidFill>
                  <a:srgbClr val="FF0000"/>
                </a:solidFill>
                <a:latin typeface="Tw Cen MT" panose="020B0602020104020603" pitchFamily="34" charset="0"/>
              </a:rPr>
              <a:t> Argument]</a:t>
            </a:r>
            <a:endParaRPr lang="en-US" sz="2400" dirty="0">
              <a:solidFill>
                <a:srgbClr val="FF0000"/>
              </a:solidFill>
            </a:endParaRPr>
          </a:p>
        </p:txBody>
      </p:sp>
    </p:spTree>
    <p:extLst>
      <p:ext uri="{BB962C8B-B14F-4D97-AF65-F5344CB8AC3E}">
        <p14:creationId xmlns:p14="http://schemas.microsoft.com/office/powerpoint/2010/main" val="34047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873431" cy="1167384"/>
          </a:xfrm>
        </p:spPr>
        <p:txBody>
          <a:bodyPr>
            <a:normAutofit fontScale="90000"/>
          </a:bodyPr>
          <a:lstStyle/>
          <a:p>
            <a:r>
              <a:rPr lang="en-US" sz="6600" b="1" dirty="0"/>
              <a:t>Analyzing Statements: </a:t>
            </a:r>
            <a:r>
              <a:rPr lang="en-US" sz="6600" dirty="0" smtClean="0"/>
              <a:t>YOUR TURN!</a:t>
            </a:r>
            <a:endParaRPr lang="en-US" sz="66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t>School dress code policies that limit how students dress are constitutional</a:t>
            </a:r>
            <a:r>
              <a:rPr lang="en-US" sz="4400" b="1" dirty="0" smtClean="0"/>
              <a:t>.”</a:t>
            </a:r>
            <a:endParaRPr lang="en-US" sz="4400" dirty="0"/>
          </a:p>
        </p:txBody>
      </p:sp>
      <p:sp>
        <p:nvSpPr>
          <p:cNvPr id="4" name="Content Placeholder 2"/>
          <p:cNvSpPr txBox="1">
            <a:spLocks/>
          </p:cNvSpPr>
          <p:nvPr/>
        </p:nvSpPr>
        <p:spPr>
          <a:xfrm>
            <a:off x="531812" y="4267200"/>
            <a:ext cx="11365480" cy="2514600"/>
          </a:xfrm>
          <a:prstGeom prst="rect">
            <a:avLst/>
          </a:prstGeom>
        </p:spPr>
        <p:txBody>
          <a:bodyPr vert="horz" lIns="45720" tIns="45720" rIns="45720" bIns="45720" rtlCol="0">
            <a:normAutofit fontScale="625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4000" b="1" u="sng" dirty="0" smtClean="0"/>
              <a:t>Activity:</a:t>
            </a:r>
          </a:p>
          <a:p>
            <a:r>
              <a:rPr lang="en-US" sz="4000" dirty="0" smtClean="0"/>
              <a:t>On a piece of poster paper, use four colors to map out your arguments. Underline the key terms that each person in your group will focus on in their research and arguments, and identify what your sub-arguments will be.</a:t>
            </a:r>
          </a:p>
          <a:p>
            <a:r>
              <a:rPr lang="en-US" sz="4000" i="1" dirty="0" smtClean="0"/>
              <a:t>Note: Depending on your prompt statements, there may be some overlap; but, make sure your arguments are different.</a:t>
            </a:r>
          </a:p>
          <a:p>
            <a:r>
              <a:rPr lang="en-US" sz="4000" i="1" dirty="0" smtClean="0"/>
              <a:t>When you are finished, put your poster on the wall somewhere in Solis / Stoll’s Room</a:t>
            </a:r>
            <a:endParaRPr lang="en-US" i="1" dirty="0"/>
          </a:p>
        </p:txBody>
      </p:sp>
      <p:sp>
        <p:nvSpPr>
          <p:cNvPr id="5" name="Rectangle 4"/>
          <p:cNvSpPr/>
          <p:nvPr/>
        </p:nvSpPr>
        <p:spPr>
          <a:xfrm>
            <a:off x="1370012" y="1576945"/>
            <a:ext cx="4285340" cy="830997"/>
          </a:xfrm>
          <a:prstGeom prst="rect">
            <a:avLst/>
          </a:prstGeom>
        </p:spPr>
        <p:txBody>
          <a:bodyPr wrap="none">
            <a:spAutoFit/>
          </a:bodyPr>
          <a:lstStyle/>
          <a:p>
            <a:r>
              <a:rPr lang="en-US" sz="2400" b="1" i="1" dirty="0">
                <a:solidFill>
                  <a:srgbClr val="1382AC"/>
                </a:solidFill>
                <a:latin typeface="Tw Cen MT" panose="020B0602020104020603" pitchFamily="34" charset="0"/>
              </a:rPr>
              <a:t>Explain </a:t>
            </a:r>
            <a:r>
              <a:rPr lang="en-US" sz="2400" b="1" i="1" dirty="0" smtClean="0">
                <a:solidFill>
                  <a:srgbClr val="1382AC"/>
                </a:solidFill>
                <a:latin typeface="Tw Cen MT" panose="020B0602020104020603" pitchFamily="34" charset="0"/>
              </a:rPr>
              <a:t>a specific </a:t>
            </a:r>
            <a:r>
              <a:rPr lang="en-US" sz="2400" b="1" i="1" dirty="0">
                <a:solidFill>
                  <a:srgbClr val="1382AC"/>
                </a:solidFill>
                <a:latin typeface="Tw Cen MT" panose="020B0602020104020603" pitchFamily="34" charset="0"/>
              </a:rPr>
              <a:t>dress code </a:t>
            </a:r>
            <a:r>
              <a:rPr lang="en-US" sz="2400" b="1" i="1" dirty="0" smtClean="0">
                <a:solidFill>
                  <a:srgbClr val="1382AC"/>
                </a:solidFill>
                <a:latin typeface="Tw Cen MT" panose="020B0602020104020603" pitchFamily="34" charset="0"/>
              </a:rPr>
              <a:t>policy</a:t>
            </a:r>
          </a:p>
          <a:p>
            <a:r>
              <a:rPr lang="en-US" sz="2400" b="1" i="1" dirty="0" smtClean="0">
                <a:solidFill>
                  <a:schemeClr val="accent2"/>
                </a:solidFill>
                <a:latin typeface="Tw Cen MT" panose="020B0602020104020603" pitchFamily="34" charset="0"/>
              </a:rPr>
              <a:t>[Opening Statement]</a:t>
            </a:r>
            <a:endParaRPr lang="en-US" sz="2400" dirty="0">
              <a:solidFill>
                <a:schemeClr val="accent2"/>
              </a:solidFill>
            </a:endParaRPr>
          </a:p>
        </p:txBody>
      </p:sp>
      <p:sp>
        <p:nvSpPr>
          <p:cNvPr id="6" name="Rectangle 5"/>
          <p:cNvSpPr/>
          <p:nvPr/>
        </p:nvSpPr>
        <p:spPr>
          <a:xfrm>
            <a:off x="6246812" y="1576945"/>
            <a:ext cx="5867400" cy="830997"/>
          </a:xfrm>
          <a:prstGeom prst="rect">
            <a:avLst/>
          </a:prstGeom>
        </p:spPr>
        <p:txBody>
          <a:bodyPr wrap="square">
            <a:spAutoFit/>
          </a:bodyPr>
          <a:lstStyle/>
          <a:p>
            <a:r>
              <a:rPr lang="en-US" sz="2400" b="1" i="1" dirty="0" smtClean="0">
                <a:solidFill>
                  <a:srgbClr val="00AF50"/>
                </a:solidFill>
                <a:latin typeface="Tw Cen MT" panose="020B0602020104020603" pitchFamily="34" charset="0"/>
              </a:rPr>
              <a:t>Give specific examples of legal dress code limits</a:t>
            </a:r>
          </a:p>
          <a:p>
            <a:r>
              <a:rPr lang="en-US" sz="2400" b="1" i="1" dirty="0" smtClean="0">
                <a:solidFill>
                  <a:srgbClr val="00B050"/>
                </a:solidFill>
                <a:latin typeface="Tw Cen MT" panose="020B0602020104020603" pitchFamily="34" charset="0"/>
              </a:rPr>
              <a:t>[1</a:t>
            </a:r>
            <a:r>
              <a:rPr lang="en-US" sz="2400" b="1" i="1" baseline="30000" dirty="0" smtClean="0">
                <a:solidFill>
                  <a:srgbClr val="00B050"/>
                </a:solidFill>
                <a:latin typeface="Tw Cen MT" panose="020B0602020104020603" pitchFamily="34" charset="0"/>
              </a:rPr>
              <a:t>st</a:t>
            </a:r>
            <a:r>
              <a:rPr lang="en-US" sz="2400" b="1" i="1" dirty="0" smtClean="0">
                <a:solidFill>
                  <a:srgbClr val="00B050"/>
                </a:solidFill>
                <a:latin typeface="Tw Cen MT" panose="020B0602020104020603" pitchFamily="34" charset="0"/>
              </a:rPr>
              <a:t> Argument]</a:t>
            </a:r>
            <a:endParaRPr lang="en-US" sz="2400" dirty="0">
              <a:solidFill>
                <a:srgbClr val="00B050"/>
              </a:solidFill>
            </a:endParaRPr>
          </a:p>
        </p:txBody>
      </p:sp>
      <p:sp>
        <p:nvSpPr>
          <p:cNvPr id="7" name="Rectangle 6"/>
          <p:cNvSpPr/>
          <p:nvPr/>
        </p:nvSpPr>
        <p:spPr>
          <a:xfrm>
            <a:off x="5882632" y="3625334"/>
            <a:ext cx="6014660" cy="830997"/>
          </a:xfrm>
          <a:prstGeom prst="rect">
            <a:avLst/>
          </a:prstGeom>
        </p:spPr>
        <p:txBody>
          <a:bodyPr wrap="none">
            <a:spAutoFit/>
          </a:bodyPr>
          <a:lstStyle/>
          <a:p>
            <a:r>
              <a:rPr lang="en-US" sz="2400" b="1" i="1" dirty="0">
                <a:solidFill>
                  <a:srgbClr val="6F2F9F"/>
                </a:solidFill>
                <a:latin typeface="Tw Cen MT" panose="020B0602020104020603" pitchFamily="34" charset="0"/>
              </a:rPr>
              <a:t>Define what it means if something is </a:t>
            </a:r>
            <a:r>
              <a:rPr lang="en-US" sz="2400" b="1" i="1" dirty="0" smtClean="0">
                <a:solidFill>
                  <a:srgbClr val="6F2F9F"/>
                </a:solidFill>
                <a:latin typeface="Tw Cen MT" panose="020B0602020104020603" pitchFamily="34" charset="0"/>
              </a:rPr>
              <a:t>constitutional</a:t>
            </a:r>
          </a:p>
          <a:p>
            <a:r>
              <a:rPr lang="en-US" sz="2400" b="1" i="1" dirty="0" smtClean="0">
                <a:solidFill>
                  <a:srgbClr val="7030A0"/>
                </a:solidFill>
                <a:latin typeface="Tw Cen MT" panose="020B0602020104020603" pitchFamily="34" charset="0"/>
              </a:rPr>
              <a:t>[2</a:t>
            </a:r>
            <a:r>
              <a:rPr lang="en-US" sz="2400" b="1" i="1" baseline="30000" dirty="0" smtClean="0">
                <a:solidFill>
                  <a:srgbClr val="7030A0"/>
                </a:solidFill>
                <a:latin typeface="Tw Cen MT" panose="020B0602020104020603" pitchFamily="34" charset="0"/>
              </a:rPr>
              <a:t>nd</a:t>
            </a:r>
            <a:r>
              <a:rPr lang="en-US" sz="2400" b="1" i="1" dirty="0" smtClean="0">
                <a:solidFill>
                  <a:srgbClr val="7030A0"/>
                </a:solidFill>
                <a:latin typeface="Tw Cen MT" panose="020B0602020104020603" pitchFamily="34" charset="0"/>
              </a:rPr>
              <a:t> Argument]</a:t>
            </a:r>
            <a:endParaRPr lang="en-US" sz="2400" dirty="0">
              <a:solidFill>
                <a:srgbClr val="7030A0"/>
              </a:solidFill>
            </a:endParaRPr>
          </a:p>
        </p:txBody>
      </p:sp>
      <p:cxnSp>
        <p:nvCxnSpPr>
          <p:cNvPr id="9" name="Straight Connector 8"/>
          <p:cNvCxnSpPr/>
          <p:nvPr/>
        </p:nvCxnSpPr>
        <p:spPr>
          <a:xfrm>
            <a:off x="1598612" y="2895600"/>
            <a:ext cx="6096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89612" y="3505200"/>
            <a:ext cx="41148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1412" y="3505200"/>
            <a:ext cx="32004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913812" y="28956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2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Analyzing Statements:</a:t>
            </a:r>
            <a:endParaRPr lang="en-US" sz="7200" b="1" dirty="0"/>
          </a:p>
        </p:txBody>
      </p:sp>
      <p:sp>
        <p:nvSpPr>
          <p:cNvPr id="3" name="Content Placeholder 2"/>
          <p:cNvSpPr>
            <a:spLocks noGrp="1"/>
          </p:cNvSpPr>
          <p:nvPr>
            <p:ph idx="1"/>
          </p:nvPr>
        </p:nvSpPr>
        <p:spPr>
          <a:xfrm>
            <a:off x="1023862" y="1828800"/>
            <a:ext cx="9717542" cy="4480560"/>
          </a:xfrm>
        </p:spPr>
        <p:txBody>
          <a:bodyPr/>
          <a:lstStyle/>
          <a:p>
            <a:pPr>
              <a:buFont typeface="Courier New" panose="02070309020205020404" pitchFamily="49" charset="0"/>
              <a:buChar char="o"/>
            </a:pPr>
            <a:r>
              <a:rPr lang="en-US" sz="3600" dirty="0" smtClean="0"/>
              <a:t> There are </a:t>
            </a:r>
            <a:r>
              <a:rPr lang="en-US" sz="3600" b="1" dirty="0" smtClean="0"/>
              <a:t>four </a:t>
            </a:r>
            <a:r>
              <a:rPr lang="en-US" sz="3600" b="1" dirty="0"/>
              <a:t>steps </a:t>
            </a:r>
            <a:r>
              <a:rPr lang="en-US" sz="3600" dirty="0"/>
              <a:t>you can take to properly </a:t>
            </a:r>
            <a:r>
              <a:rPr lang="en-US" sz="3600" b="1" dirty="0"/>
              <a:t>break down a prompt </a:t>
            </a:r>
            <a:r>
              <a:rPr lang="en-US" sz="3600" b="1" dirty="0" smtClean="0"/>
              <a:t>statement</a:t>
            </a:r>
            <a:endParaRPr lang="en-US" sz="3600" dirty="0"/>
          </a:p>
          <a:p>
            <a:pPr marL="742950" indent="-742950">
              <a:buFont typeface="+mj-lt"/>
              <a:buAutoNum type="arabicPeriod"/>
            </a:pPr>
            <a:r>
              <a:rPr lang="en-US" sz="4000" u="sng" dirty="0" smtClean="0"/>
              <a:t>Identify</a:t>
            </a:r>
            <a:r>
              <a:rPr lang="en-US" sz="4000" dirty="0" smtClean="0"/>
              <a:t> key terms</a:t>
            </a:r>
          </a:p>
          <a:p>
            <a:pPr marL="742950" indent="-742950">
              <a:buFont typeface="+mj-lt"/>
              <a:buAutoNum type="arabicPeriod"/>
            </a:pPr>
            <a:r>
              <a:rPr lang="en-US" sz="4000" u="sng" dirty="0" smtClean="0"/>
              <a:t>Define</a:t>
            </a:r>
            <a:r>
              <a:rPr lang="en-US" sz="4000" dirty="0" smtClean="0"/>
              <a:t> key terms</a:t>
            </a:r>
          </a:p>
          <a:p>
            <a:pPr marL="742950" indent="-742950">
              <a:buFont typeface="+mj-lt"/>
              <a:buAutoNum type="arabicPeriod"/>
            </a:pPr>
            <a:r>
              <a:rPr lang="en-US" sz="4000" u="sng" dirty="0" smtClean="0"/>
              <a:t>Connect</a:t>
            </a:r>
            <a:r>
              <a:rPr lang="en-US" sz="4000" dirty="0" smtClean="0"/>
              <a:t> to </a:t>
            </a:r>
            <a:r>
              <a:rPr lang="en-US" sz="4000" dirty="0"/>
              <a:t>other laws or </a:t>
            </a:r>
            <a:r>
              <a:rPr lang="en-US" sz="4000" dirty="0" smtClean="0"/>
              <a:t>cases</a:t>
            </a:r>
          </a:p>
          <a:p>
            <a:pPr marL="742950" indent="-742950">
              <a:buFont typeface="+mj-lt"/>
              <a:buAutoNum type="arabicPeriod"/>
            </a:pPr>
            <a:r>
              <a:rPr lang="en-US" sz="4000" u="sng" dirty="0" smtClean="0"/>
              <a:t>Apply</a:t>
            </a:r>
            <a:r>
              <a:rPr lang="en-US" sz="4000" dirty="0" smtClean="0"/>
              <a:t> to </a:t>
            </a:r>
            <a:r>
              <a:rPr lang="en-US" sz="4000" dirty="0"/>
              <a:t>your own stance</a:t>
            </a:r>
            <a:endParaRPr lang="en-US" dirty="0"/>
          </a:p>
          <a:p>
            <a:endParaRPr lang="en-US" dirty="0"/>
          </a:p>
        </p:txBody>
      </p:sp>
    </p:spTree>
    <p:extLst>
      <p:ext uri="{BB962C8B-B14F-4D97-AF65-F5344CB8AC3E}">
        <p14:creationId xmlns:p14="http://schemas.microsoft.com/office/powerpoint/2010/main" val="26618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1164964" cy="1499616"/>
          </a:xfrm>
        </p:spPr>
        <p:txBody>
          <a:bodyPr>
            <a:normAutofit/>
          </a:bodyPr>
          <a:lstStyle/>
          <a:p>
            <a:r>
              <a:rPr lang="en-US" sz="6600" b="1" dirty="0" smtClean="0"/>
              <a:t>Analyzing Statements: </a:t>
            </a:r>
            <a:r>
              <a:rPr lang="en-US" sz="6600" dirty="0" smtClean="0"/>
              <a:t>EXAMPLE</a:t>
            </a:r>
            <a:endParaRPr lang="en-US" sz="6600"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t>School dress code policies that limit how students dress are constitutional</a:t>
            </a:r>
            <a:r>
              <a:rPr lang="en-US" sz="4400" b="1" dirty="0" smtClean="0"/>
              <a:t>.”</a:t>
            </a:r>
            <a:endParaRPr lang="en-US" sz="4400" dirty="0"/>
          </a:p>
        </p:txBody>
      </p:sp>
    </p:spTree>
    <p:extLst>
      <p:ext uri="{BB962C8B-B14F-4D97-AF65-F5344CB8AC3E}">
        <p14:creationId xmlns:p14="http://schemas.microsoft.com/office/powerpoint/2010/main" val="141808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fontScale="90000"/>
          </a:bodyPr>
          <a:lstStyle/>
          <a:p>
            <a:r>
              <a:rPr lang="en-US" sz="7200" b="1" dirty="0"/>
              <a:t>Analyzing Statements: </a:t>
            </a:r>
            <a:r>
              <a:rPr lang="en-US" sz="7200" dirty="0"/>
              <a:t>EXAMPLE</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t>School dress code policies that limit how students dress are constitutional</a:t>
            </a:r>
            <a:r>
              <a:rPr lang="en-US" sz="4400" b="1" dirty="0" smtClean="0"/>
              <a:t>.”</a:t>
            </a:r>
            <a:endParaRPr lang="en-US" sz="4400" dirty="0"/>
          </a:p>
        </p:txBody>
      </p:sp>
      <p:sp>
        <p:nvSpPr>
          <p:cNvPr id="4" name="Content Placeholder 2"/>
          <p:cNvSpPr txBox="1">
            <a:spLocks/>
          </p:cNvSpPr>
          <p:nvPr/>
        </p:nvSpPr>
        <p:spPr>
          <a:xfrm>
            <a:off x="1023862" y="3706368"/>
            <a:ext cx="9717542" cy="3075432"/>
          </a:xfrm>
          <a:prstGeom prst="rect">
            <a:avLst/>
          </a:prstGeom>
        </p:spPr>
        <p:txBody>
          <a:bodyPr vert="horz" lIns="45720" tIns="45720" rIns="45720" bIns="45720" rtlCol="0">
            <a:normAutofit fontScale="925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US" sz="3600" b="1" i="1" dirty="0" smtClean="0"/>
              <a:t> </a:t>
            </a:r>
            <a:r>
              <a:rPr lang="en-US" sz="4800" b="1" i="1" u="sng" dirty="0" smtClean="0">
                <a:solidFill>
                  <a:schemeClr val="accent2"/>
                </a:solidFill>
              </a:rPr>
              <a:t>First: Take some time to…</a:t>
            </a:r>
            <a:endParaRPr lang="en-US" sz="3600" b="1" i="1" u="sng" dirty="0" smtClean="0">
              <a:solidFill>
                <a:schemeClr val="accent2"/>
              </a:solidFill>
            </a:endParaRPr>
          </a:p>
          <a:p>
            <a:pPr marL="742950" indent="-742950">
              <a:buFont typeface="+mj-lt"/>
              <a:buAutoNum type="arabicPeriod"/>
            </a:pPr>
            <a:r>
              <a:rPr lang="en-US" sz="4000" b="1" u="sng" dirty="0" smtClean="0">
                <a:solidFill>
                  <a:schemeClr val="accent2"/>
                </a:solidFill>
              </a:rPr>
              <a:t>Identify</a:t>
            </a:r>
            <a:r>
              <a:rPr lang="en-US" sz="4000" b="1" dirty="0" smtClean="0">
                <a:solidFill>
                  <a:schemeClr val="accent2"/>
                </a:solidFill>
              </a:rPr>
              <a:t> key terms</a:t>
            </a:r>
          </a:p>
          <a:p>
            <a:pPr marL="742950" indent="-742950">
              <a:buFont typeface="+mj-lt"/>
              <a:buAutoNum type="arabicPeriod"/>
            </a:pPr>
            <a:r>
              <a:rPr lang="en-US" sz="4000" b="1" u="sng" dirty="0" smtClean="0">
                <a:solidFill>
                  <a:schemeClr val="accent2"/>
                </a:solidFill>
              </a:rPr>
              <a:t>Define</a:t>
            </a:r>
            <a:r>
              <a:rPr lang="en-US" sz="4000" b="1" dirty="0" smtClean="0">
                <a:solidFill>
                  <a:schemeClr val="accent2"/>
                </a:solidFill>
              </a:rPr>
              <a:t> key terms</a:t>
            </a:r>
          </a:p>
          <a:p>
            <a:pPr marL="742950" indent="-742950">
              <a:buFont typeface="+mj-lt"/>
              <a:buAutoNum type="arabicPeriod"/>
            </a:pPr>
            <a:r>
              <a:rPr lang="en-US" sz="4000" u="sng" dirty="0" smtClean="0"/>
              <a:t>Connect</a:t>
            </a:r>
            <a:r>
              <a:rPr lang="en-US" sz="4000" dirty="0" smtClean="0"/>
              <a:t> to other laws or cases</a:t>
            </a:r>
          </a:p>
          <a:p>
            <a:pPr marL="742950" indent="-742950">
              <a:buFont typeface="+mj-lt"/>
              <a:buAutoNum type="arabicPeriod"/>
            </a:pPr>
            <a:r>
              <a:rPr lang="en-US" sz="4000" u="sng" dirty="0" smtClean="0"/>
              <a:t>Apply</a:t>
            </a:r>
            <a:r>
              <a:rPr lang="en-US" sz="4000" dirty="0" smtClean="0"/>
              <a:t> to your own stance</a:t>
            </a:r>
            <a:endParaRPr lang="en-US" dirty="0" smtClean="0"/>
          </a:p>
          <a:p>
            <a:endParaRPr lang="en-US" dirty="0"/>
          </a:p>
        </p:txBody>
      </p:sp>
    </p:spTree>
    <p:extLst>
      <p:ext uri="{BB962C8B-B14F-4D97-AF65-F5344CB8AC3E}">
        <p14:creationId xmlns:p14="http://schemas.microsoft.com/office/powerpoint/2010/main" val="245514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fontScale="90000"/>
          </a:bodyPr>
          <a:lstStyle/>
          <a:p>
            <a:r>
              <a:rPr lang="en-US" sz="7200" b="1" dirty="0"/>
              <a:t>Analyzing Statements: </a:t>
            </a:r>
            <a:r>
              <a:rPr lang="en-US" sz="7200" dirty="0" smtClean="0"/>
              <a:t>Identify</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t>School dress code policies that limit how students dress are 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b="1" u="sng" dirty="0" smtClean="0"/>
              <a:t>Identify</a:t>
            </a:r>
            <a:r>
              <a:rPr lang="en-US" sz="4000" b="1" dirty="0" smtClean="0"/>
              <a:t> key terms</a:t>
            </a:r>
            <a:endParaRPr lang="en-US" dirty="0" smtClean="0"/>
          </a:p>
          <a:p>
            <a:endParaRPr lang="en-US" dirty="0"/>
          </a:p>
        </p:txBody>
      </p:sp>
    </p:spTree>
    <p:extLst>
      <p:ext uri="{BB962C8B-B14F-4D97-AF65-F5344CB8AC3E}">
        <p14:creationId xmlns:p14="http://schemas.microsoft.com/office/powerpoint/2010/main" val="329448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fontScale="90000"/>
          </a:bodyPr>
          <a:lstStyle/>
          <a:p>
            <a:r>
              <a:rPr lang="en-US" sz="7200" b="1" dirty="0"/>
              <a:t>Analyzing Statements: </a:t>
            </a:r>
            <a:r>
              <a:rPr lang="en-US" sz="7200" dirty="0" smtClean="0"/>
              <a:t>Identify</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solidFill>
                  <a:schemeClr val="accent2"/>
                </a:solidFill>
              </a:rPr>
              <a:t>School dress code policies</a:t>
            </a:r>
            <a:r>
              <a:rPr lang="en-US" sz="4400" b="1" dirty="0"/>
              <a:t> that </a:t>
            </a:r>
            <a:r>
              <a:rPr lang="en-US" sz="4400" b="1" dirty="0">
                <a:solidFill>
                  <a:srgbClr val="00B050"/>
                </a:solidFill>
              </a:rPr>
              <a:t>limit how students</a:t>
            </a:r>
            <a:r>
              <a:rPr lang="en-US" sz="4400" b="1" dirty="0"/>
              <a:t> dress are </a:t>
            </a:r>
            <a:r>
              <a:rPr lang="en-US" sz="4400" b="1" dirty="0">
                <a:solidFill>
                  <a:srgbClr val="7030A0"/>
                </a:solidFill>
              </a:rPr>
              <a:t>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b="1" u="sng" dirty="0" smtClean="0"/>
              <a:t>Identify</a:t>
            </a:r>
            <a:r>
              <a:rPr lang="en-US" sz="4000" b="1" dirty="0" smtClean="0"/>
              <a:t> key terms</a:t>
            </a:r>
            <a:endParaRPr lang="en-US" dirty="0" smtClean="0"/>
          </a:p>
          <a:p>
            <a:endParaRPr lang="en-US" dirty="0"/>
          </a:p>
        </p:txBody>
      </p:sp>
    </p:spTree>
    <p:extLst>
      <p:ext uri="{BB962C8B-B14F-4D97-AF65-F5344CB8AC3E}">
        <p14:creationId xmlns:p14="http://schemas.microsoft.com/office/powerpoint/2010/main" val="22710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873431" cy="1499616"/>
          </a:xfrm>
        </p:spPr>
        <p:txBody>
          <a:bodyPr>
            <a:normAutofit/>
          </a:bodyPr>
          <a:lstStyle/>
          <a:p>
            <a:r>
              <a:rPr lang="en-US" sz="6600" b="1" dirty="0"/>
              <a:t>Analyzing Statements: </a:t>
            </a:r>
            <a:r>
              <a:rPr lang="en-US" sz="6600" dirty="0" smtClean="0"/>
              <a:t>Define</a:t>
            </a:r>
            <a:endParaRPr lang="en-US" sz="66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solidFill>
                  <a:schemeClr val="accent2"/>
                </a:solidFill>
              </a:rPr>
              <a:t>School dress code policies</a:t>
            </a:r>
            <a:r>
              <a:rPr lang="en-US" sz="4400" b="1" dirty="0"/>
              <a:t> that </a:t>
            </a:r>
            <a:r>
              <a:rPr lang="en-US" sz="4400" b="1" dirty="0">
                <a:solidFill>
                  <a:srgbClr val="00B050"/>
                </a:solidFill>
              </a:rPr>
              <a:t>limit how students</a:t>
            </a:r>
            <a:r>
              <a:rPr lang="en-US" sz="4400" b="1" dirty="0"/>
              <a:t> dress are </a:t>
            </a:r>
            <a:r>
              <a:rPr lang="en-US" sz="4400" b="1" dirty="0">
                <a:solidFill>
                  <a:srgbClr val="7030A0"/>
                </a:solidFill>
              </a:rPr>
              <a:t>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u="sng" dirty="0" smtClean="0"/>
              <a:t>Identify</a:t>
            </a:r>
            <a:r>
              <a:rPr lang="en-US" sz="4000" dirty="0" smtClean="0"/>
              <a:t> key terms</a:t>
            </a:r>
          </a:p>
          <a:p>
            <a:pPr marL="742950" indent="-742950">
              <a:buFont typeface="+mj-lt"/>
              <a:buAutoNum type="arabicPeriod"/>
            </a:pPr>
            <a:r>
              <a:rPr lang="en-US" sz="4000" b="1" u="sng" dirty="0" smtClean="0"/>
              <a:t>Define</a:t>
            </a:r>
            <a:r>
              <a:rPr lang="en-US" sz="4000" b="1" dirty="0" smtClean="0"/>
              <a:t> key terms</a:t>
            </a:r>
            <a:endParaRPr lang="en-US" u="sng" dirty="0" smtClean="0"/>
          </a:p>
          <a:p>
            <a:endParaRPr lang="en-US" dirty="0"/>
          </a:p>
        </p:txBody>
      </p:sp>
      <p:sp>
        <p:nvSpPr>
          <p:cNvPr id="5" name="Rectangle 4"/>
          <p:cNvSpPr/>
          <p:nvPr/>
        </p:nvSpPr>
        <p:spPr>
          <a:xfrm>
            <a:off x="1370012" y="1803367"/>
            <a:ext cx="4285340" cy="461665"/>
          </a:xfrm>
          <a:prstGeom prst="rect">
            <a:avLst/>
          </a:prstGeom>
        </p:spPr>
        <p:txBody>
          <a:bodyPr wrap="none">
            <a:spAutoFit/>
          </a:bodyPr>
          <a:lstStyle/>
          <a:p>
            <a:r>
              <a:rPr lang="en-US" sz="2400" b="1" i="1" dirty="0">
                <a:solidFill>
                  <a:srgbClr val="1382AC"/>
                </a:solidFill>
                <a:latin typeface="Tw Cen MT" panose="020B0602020104020603" pitchFamily="34" charset="0"/>
              </a:rPr>
              <a:t>Explain a </a:t>
            </a:r>
            <a:r>
              <a:rPr lang="en-US" sz="2400" b="1" i="1" dirty="0" smtClean="0">
                <a:solidFill>
                  <a:srgbClr val="1382AC"/>
                </a:solidFill>
                <a:latin typeface="Tw Cen MT" panose="020B0602020104020603" pitchFamily="34" charset="0"/>
              </a:rPr>
              <a:t>specific dress </a:t>
            </a:r>
            <a:r>
              <a:rPr lang="en-US" sz="2400" b="1" i="1" dirty="0">
                <a:solidFill>
                  <a:srgbClr val="1382AC"/>
                </a:solidFill>
                <a:latin typeface="Tw Cen MT" panose="020B0602020104020603" pitchFamily="34" charset="0"/>
              </a:rPr>
              <a:t>code policy</a:t>
            </a:r>
            <a:endParaRPr lang="en-US" sz="2400" dirty="0"/>
          </a:p>
        </p:txBody>
      </p:sp>
      <p:sp>
        <p:nvSpPr>
          <p:cNvPr id="7" name="Rectangle 6"/>
          <p:cNvSpPr/>
          <p:nvPr/>
        </p:nvSpPr>
        <p:spPr>
          <a:xfrm>
            <a:off x="5882632" y="3625334"/>
            <a:ext cx="6014660" cy="461665"/>
          </a:xfrm>
          <a:prstGeom prst="rect">
            <a:avLst/>
          </a:prstGeom>
        </p:spPr>
        <p:txBody>
          <a:bodyPr wrap="none">
            <a:spAutoFit/>
          </a:bodyPr>
          <a:lstStyle/>
          <a:p>
            <a:r>
              <a:rPr lang="en-US" sz="2400" b="1" i="1" dirty="0">
                <a:solidFill>
                  <a:srgbClr val="6F2F9F"/>
                </a:solidFill>
                <a:latin typeface="Tw Cen MT" panose="020B0602020104020603" pitchFamily="34" charset="0"/>
              </a:rPr>
              <a:t>Define what it means if something is constitutional</a:t>
            </a:r>
            <a:endParaRPr lang="en-US" sz="2400" dirty="0"/>
          </a:p>
        </p:txBody>
      </p:sp>
      <p:sp>
        <p:nvSpPr>
          <p:cNvPr id="8" name="Rectangle 7"/>
          <p:cNvSpPr/>
          <p:nvPr/>
        </p:nvSpPr>
        <p:spPr>
          <a:xfrm>
            <a:off x="6291534" y="1824335"/>
            <a:ext cx="5867400" cy="461665"/>
          </a:xfrm>
          <a:prstGeom prst="rect">
            <a:avLst/>
          </a:prstGeom>
        </p:spPr>
        <p:txBody>
          <a:bodyPr wrap="square">
            <a:spAutoFit/>
          </a:bodyPr>
          <a:lstStyle/>
          <a:p>
            <a:r>
              <a:rPr lang="en-US" sz="2400" b="1" i="1" dirty="0" smtClean="0">
                <a:solidFill>
                  <a:srgbClr val="00AF50"/>
                </a:solidFill>
                <a:latin typeface="Tw Cen MT" panose="020B0602020104020603" pitchFamily="34" charset="0"/>
              </a:rPr>
              <a:t>Give specific examples of legal dress code limits</a:t>
            </a:r>
          </a:p>
        </p:txBody>
      </p:sp>
    </p:spTree>
    <p:extLst>
      <p:ext uri="{BB962C8B-B14F-4D97-AF65-F5344CB8AC3E}">
        <p14:creationId xmlns:p14="http://schemas.microsoft.com/office/powerpoint/2010/main" val="182680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fontScale="90000"/>
          </a:bodyPr>
          <a:lstStyle/>
          <a:p>
            <a:r>
              <a:rPr lang="en-US" sz="7200" b="1" dirty="0"/>
              <a:t>Analyzing Statements: </a:t>
            </a:r>
            <a:r>
              <a:rPr lang="en-US" sz="7200" dirty="0"/>
              <a:t>EXAMPLE</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t>School dress code policies that limit how students dress are constitutional</a:t>
            </a:r>
            <a:r>
              <a:rPr lang="en-US" sz="4400" b="1" dirty="0" smtClean="0"/>
              <a:t>.”</a:t>
            </a:r>
            <a:endParaRPr lang="en-US" sz="4400" dirty="0"/>
          </a:p>
        </p:txBody>
      </p:sp>
      <p:sp>
        <p:nvSpPr>
          <p:cNvPr id="4" name="Content Placeholder 2"/>
          <p:cNvSpPr txBox="1">
            <a:spLocks/>
          </p:cNvSpPr>
          <p:nvPr/>
        </p:nvSpPr>
        <p:spPr>
          <a:xfrm>
            <a:off x="1023862" y="3706368"/>
            <a:ext cx="9717542" cy="3075432"/>
          </a:xfrm>
          <a:prstGeom prst="rect">
            <a:avLst/>
          </a:prstGeom>
        </p:spPr>
        <p:txBody>
          <a:bodyPr vert="horz" lIns="45720" tIns="45720" rIns="45720" bIns="45720" rtlCol="0">
            <a:normAutofit fontScale="92500" lnSpcReduction="2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US" sz="3600" b="1" i="1" dirty="0" smtClean="0"/>
              <a:t> </a:t>
            </a:r>
            <a:r>
              <a:rPr lang="en-US" sz="4800" b="1" i="1" u="sng" dirty="0" smtClean="0">
                <a:solidFill>
                  <a:schemeClr val="accent2"/>
                </a:solidFill>
              </a:rPr>
              <a:t>Next: Take some time to…</a:t>
            </a:r>
            <a:endParaRPr lang="en-US" sz="3600" b="1" i="1" u="sng" dirty="0" smtClean="0">
              <a:solidFill>
                <a:schemeClr val="accent2"/>
              </a:solidFill>
            </a:endParaRPr>
          </a:p>
          <a:p>
            <a:pPr marL="742950" indent="-742950">
              <a:buFont typeface="+mj-lt"/>
              <a:buAutoNum type="arabicPeriod"/>
            </a:pPr>
            <a:r>
              <a:rPr lang="en-US" sz="4000" u="sng" dirty="0" smtClean="0"/>
              <a:t>Identify</a:t>
            </a:r>
            <a:r>
              <a:rPr lang="en-US" sz="4000" dirty="0" smtClean="0"/>
              <a:t> key terms</a:t>
            </a:r>
          </a:p>
          <a:p>
            <a:pPr marL="742950" indent="-742950">
              <a:buFont typeface="+mj-lt"/>
              <a:buAutoNum type="arabicPeriod"/>
            </a:pPr>
            <a:r>
              <a:rPr lang="en-US" sz="4000" u="sng" dirty="0" smtClean="0"/>
              <a:t>Define</a:t>
            </a:r>
            <a:r>
              <a:rPr lang="en-US" sz="4000" dirty="0" smtClean="0"/>
              <a:t> key terms</a:t>
            </a:r>
          </a:p>
          <a:p>
            <a:pPr marL="742950" indent="-742950">
              <a:buFont typeface="+mj-lt"/>
              <a:buAutoNum type="arabicPeriod"/>
            </a:pPr>
            <a:r>
              <a:rPr lang="en-US" sz="4000" b="1" u="sng" dirty="0" smtClean="0">
                <a:solidFill>
                  <a:schemeClr val="accent2"/>
                </a:solidFill>
              </a:rPr>
              <a:t>Connect</a:t>
            </a:r>
            <a:r>
              <a:rPr lang="en-US" sz="4000" b="1" dirty="0" smtClean="0">
                <a:solidFill>
                  <a:schemeClr val="accent2"/>
                </a:solidFill>
              </a:rPr>
              <a:t> to other laws or cases</a:t>
            </a:r>
          </a:p>
          <a:p>
            <a:pPr marL="742950" indent="-742950">
              <a:buFont typeface="+mj-lt"/>
              <a:buAutoNum type="arabicPeriod"/>
            </a:pPr>
            <a:r>
              <a:rPr lang="en-US" sz="4000" b="1" u="sng" dirty="0" smtClean="0">
                <a:solidFill>
                  <a:schemeClr val="accent2"/>
                </a:solidFill>
              </a:rPr>
              <a:t>Apply</a:t>
            </a:r>
            <a:r>
              <a:rPr lang="en-US" sz="4000" b="1" dirty="0" smtClean="0">
                <a:solidFill>
                  <a:schemeClr val="accent2"/>
                </a:solidFill>
              </a:rPr>
              <a:t> to your own stance</a:t>
            </a:r>
            <a:endParaRPr lang="en-US" b="1" dirty="0" smtClean="0">
              <a:solidFill>
                <a:schemeClr val="accent2"/>
              </a:solidFill>
            </a:endParaRPr>
          </a:p>
          <a:p>
            <a:endParaRPr lang="en-US" dirty="0"/>
          </a:p>
        </p:txBody>
      </p:sp>
    </p:spTree>
    <p:extLst>
      <p:ext uri="{BB962C8B-B14F-4D97-AF65-F5344CB8AC3E}">
        <p14:creationId xmlns:p14="http://schemas.microsoft.com/office/powerpoint/2010/main" val="293954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61" y="585216"/>
            <a:ext cx="10785551" cy="1499616"/>
          </a:xfrm>
        </p:spPr>
        <p:txBody>
          <a:bodyPr>
            <a:normAutofit fontScale="90000"/>
          </a:bodyPr>
          <a:lstStyle/>
          <a:p>
            <a:r>
              <a:rPr lang="en-US" sz="7200" b="1" dirty="0"/>
              <a:t>Analyzing Statements: </a:t>
            </a:r>
            <a:r>
              <a:rPr lang="en-US" sz="7200" dirty="0" smtClean="0"/>
              <a:t>Connect</a:t>
            </a:r>
            <a:endParaRPr lang="en-US" sz="7200" b="1" dirty="0"/>
          </a:p>
        </p:txBody>
      </p:sp>
      <p:sp>
        <p:nvSpPr>
          <p:cNvPr id="3" name="Content Placeholder 2"/>
          <p:cNvSpPr>
            <a:spLocks noGrp="1"/>
          </p:cNvSpPr>
          <p:nvPr>
            <p:ph idx="1"/>
          </p:nvPr>
        </p:nvSpPr>
        <p:spPr>
          <a:xfrm>
            <a:off x="1023861" y="2286000"/>
            <a:ext cx="9717542" cy="1219200"/>
          </a:xfrm>
        </p:spPr>
        <p:txBody>
          <a:bodyPr>
            <a:noAutofit/>
          </a:bodyPr>
          <a:lstStyle/>
          <a:p>
            <a:r>
              <a:rPr lang="en-US" sz="4400" dirty="0" smtClean="0"/>
              <a:t> </a:t>
            </a:r>
            <a:r>
              <a:rPr lang="en-US" sz="4400" b="1" dirty="0" smtClean="0"/>
              <a:t>“</a:t>
            </a:r>
            <a:r>
              <a:rPr lang="en-US" sz="4400" b="1" dirty="0">
                <a:solidFill>
                  <a:schemeClr val="accent2"/>
                </a:solidFill>
              </a:rPr>
              <a:t>School dress code policies</a:t>
            </a:r>
            <a:r>
              <a:rPr lang="en-US" sz="4400" b="1" dirty="0"/>
              <a:t> that </a:t>
            </a:r>
            <a:r>
              <a:rPr lang="en-US" sz="4400" b="1" dirty="0">
                <a:solidFill>
                  <a:srgbClr val="00B050"/>
                </a:solidFill>
              </a:rPr>
              <a:t>limit how students</a:t>
            </a:r>
            <a:r>
              <a:rPr lang="en-US" sz="4400" b="1" dirty="0"/>
              <a:t> dress are </a:t>
            </a:r>
            <a:r>
              <a:rPr lang="en-US" sz="4400" b="1" dirty="0">
                <a:solidFill>
                  <a:srgbClr val="7030A0"/>
                </a:solidFill>
              </a:rPr>
              <a:t>constitutional</a:t>
            </a:r>
            <a:r>
              <a:rPr lang="en-US" sz="4400" b="1" dirty="0" smtClean="0"/>
              <a:t>.”</a:t>
            </a:r>
            <a:endParaRPr lang="en-US" sz="4400" dirty="0"/>
          </a:p>
        </p:txBody>
      </p:sp>
      <p:sp>
        <p:nvSpPr>
          <p:cNvPr id="4" name="Content Placeholder 2"/>
          <p:cNvSpPr txBox="1">
            <a:spLocks/>
          </p:cNvSpPr>
          <p:nvPr/>
        </p:nvSpPr>
        <p:spPr>
          <a:xfrm>
            <a:off x="1023862" y="4267200"/>
            <a:ext cx="9717542" cy="2514600"/>
          </a:xfrm>
          <a:prstGeom prst="rect">
            <a:avLst/>
          </a:prstGeom>
        </p:spPr>
        <p:txBody>
          <a:bodyPr vert="horz" lIns="45720" tIns="45720" rIns="45720" bIns="45720" rtlCol="0">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199" kern="1200">
                <a:solidFill>
                  <a:schemeClr val="tx1"/>
                </a:solidFill>
                <a:latin typeface="+mn-lt"/>
                <a:ea typeface="+mn-ea"/>
                <a:cs typeface="+mn-cs"/>
              </a:defRPr>
            </a:lvl1pPr>
            <a:lvl2pPr marL="26509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799" kern="1200">
                <a:solidFill>
                  <a:schemeClr val="tx1"/>
                </a:solidFill>
                <a:latin typeface="+mn-lt"/>
                <a:ea typeface="+mn-ea"/>
                <a:cs typeface="+mn-cs"/>
              </a:defRPr>
            </a:lvl2pPr>
            <a:lvl3pPr marL="44792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182"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00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12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386"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578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047" indent="-137119" algn="l" defTabSz="914126"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742950" indent="-742950">
              <a:buFont typeface="+mj-lt"/>
              <a:buAutoNum type="arabicPeriod"/>
            </a:pPr>
            <a:r>
              <a:rPr lang="en-US" sz="4000" u="sng" dirty="0" smtClean="0"/>
              <a:t>Identify</a:t>
            </a:r>
            <a:r>
              <a:rPr lang="en-US" sz="4000" dirty="0" smtClean="0"/>
              <a:t> key terms</a:t>
            </a:r>
          </a:p>
          <a:p>
            <a:pPr marL="742950" indent="-742950">
              <a:buFont typeface="+mj-lt"/>
              <a:buAutoNum type="arabicPeriod"/>
            </a:pPr>
            <a:r>
              <a:rPr lang="en-US" sz="4000" u="sng" dirty="0" smtClean="0"/>
              <a:t>Define</a:t>
            </a:r>
            <a:r>
              <a:rPr lang="en-US" sz="4000" dirty="0" smtClean="0"/>
              <a:t> key terms</a:t>
            </a:r>
          </a:p>
          <a:p>
            <a:pPr marL="742950" indent="-742950">
              <a:buFont typeface="+mj-lt"/>
              <a:buAutoNum type="arabicPeriod"/>
            </a:pPr>
            <a:r>
              <a:rPr lang="en-US" sz="4000" b="1" u="sng" dirty="0" smtClean="0"/>
              <a:t>Connect</a:t>
            </a:r>
            <a:r>
              <a:rPr lang="en-US" sz="4000" b="1" dirty="0" smtClean="0"/>
              <a:t> to other laws or cases</a:t>
            </a:r>
            <a:endParaRPr lang="en-US" sz="3600" u="sng" dirty="0"/>
          </a:p>
          <a:p>
            <a:pPr marL="742950" indent="-742950">
              <a:buFont typeface="+mj-lt"/>
              <a:buAutoNum type="arabicPeriod"/>
            </a:pPr>
            <a:endParaRPr lang="en-US" u="sng" dirty="0" smtClean="0"/>
          </a:p>
          <a:p>
            <a:endParaRPr lang="en-US" dirty="0"/>
          </a:p>
        </p:txBody>
      </p:sp>
      <p:sp>
        <p:nvSpPr>
          <p:cNvPr id="5" name="Rectangle 4"/>
          <p:cNvSpPr/>
          <p:nvPr/>
        </p:nvSpPr>
        <p:spPr>
          <a:xfrm>
            <a:off x="1370012" y="1634835"/>
            <a:ext cx="4709944" cy="738664"/>
          </a:xfrm>
          <a:prstGeom prst="rect">
            <a:avLst/>
          </a:prstGeom>
        </p:spPr>
        <p:txBody>
          <a:bodyPr wrap="none">
            <a:spAutoFit/>
          </a:bodyPr>
          <a:lstStyle/>
          <a:p>
            <a:r>
              <a:rPr lang="en-US" b="1" i="1" dirty="0">
                <a:solidFill>
                  <a:srgbClr val="1382AC"/>
                </a:solidFill>
                <a:latin typeface="Tw Cen MT" panose="020B0602020104020603" pitchFamily="34" charset="0"/>
              </a:rPr>
              <a:t>Explain a </a:t>
            </a:r>
            <a:r>
              <a:rPr lang="en-US" b="1" i="1" dirty="0" smtClean="0">
                <a:solidFill>
                  <a:srgbClr val="1382AC"/>
                </a:solidFill>
                <a:latin typeface="Tw Cen MT" panose="020B0602020104020603" pitchFamily="34" charset="0"/>
              </a:rPr>
              <a:t>specific dress </a:t>
            </a:r>
            <a:r>
              <a:rPr lang="en-US" b="1" i="1" dirty="0">
                <a:solidFill>
                  <a:srgbClr val="1382AC"/>
                </a:solidFill>
                <a:latin typeface="Tw Cen MT" panose="020B0602020104020603" pitchFamily="34" charset="0"/>
              </a:rPr>
              <a:t>code </a:t>
            </a:r>
            <a:r>
              <a:rPr lang="en-US" b="1" i="1" dirty="0" smtClean="0">
                <a:solidFill>
                  <a:srgbClr val="1382AC"/>
                </a:solidFill>
                <a:latin typeface="Tw Cen MT" panose="020B0602020104020603" pitchFamily="34" charset="0"/>
              </a:rPr>
              <a:t>policy:</a:t>
            </a:r>
            <a:endParaRPr lang="en-US" sz="2400" b="1" i="1" dirty="0">
              <a:solidFill>
                <a:srgbClr val="1382AC"/>
              </a:solidFill>
              <a:latin typeface="Tw Cen MT" panose="020B0602020104020603" pitchFamily="34" charset="0"/>
            </a:endParaRPr>
          </a:p>
          <a:p>
            <a:r>
              <a:rPr lang="en-US" sz="2400" b="1" i="1" dirty="0" smtClean="0">
                <a:solidFill>
                  <a:schemeClr val="accent2"/>
                </a:solidFill>
              </a:rPr>
              <a:t>Bossier Case “Instill discipline” / Safety</a:t>
            </a:r>
            <a:endParaRPr lang="en-US" sz="2400" dirty="0">
              <a:solidFill>
                <a:schemeClr val="accent2"/>
              </a:solidFill>
            </a:endParaRPr>
          </a:p>
        </p:txBody>
      </p:sp>
      <p:sp>
        <p:nvSpPr>
          <p:cNvPr id="6" name="Rectangle 5"/>
          <p:cNvSpPr/>
          <p:nvPr/>
        </p:nvSpPr>
        <p:spPr>
          <a:xfrm>
            <a:off x="6926294" y="1604056"/>
            <a:ext cx="5189626" cy="738664"/>
          </a:xfrm>
          <a:prstGeom prst="rect">
            <a:avLst/>
          </a:prstGeom>
        </p:spPr>
        <p:txBody>
          <a:bodyPr wrap="none">
            <a:spAutoFit/>
          </a:bodyPr>
          <a:lstStyle/>
          <a:p>
            <a:r>
              <a:rPr lang="en-US" b="1" i="1" dirty="0" smtClean="0">
                <a:solidFill>
                  <a:srgbClr val="00AF50"/>
                </a:solidFill>
                <a:latin typeface="Tw Cen MT" panose="020B0602020104020603" pitchFamily="34" charset="0"/>
              </a:rPr>
              <a:t>Give specific examples of legal dress code limits:</a:t>
            </a:r>
          </a:p>
          <a:p>
            <a:r>
              <a:rPr lang="en-US" sz="2400" b="1" i="1" dirty="0" smtClean="0">
                <a:solidFill>
                  <a:srgbClr val="00B050"/>
                </a:solidFill>
              </a:rPr>
              <a:t>Quot</a:t>
            </a:r>
            <a:r>
              <a:rPr lang="en-US" sz="2400" b="1" i="1" dirty="0">
                <a:solidFill>
                  <a:srgbClr val="00B050"/>
                </a:solidFill>
              </a:rPr>
              <a:t>. by Bill Clinton / </a:t>
            </a:r>
            <a:r>
              <a:rPr lang="en-US" sz="2400" b="1" i="1" dirty="0" smtClean="0">
                <a:solidFill>
                  <a:srgbClr val="00B050"/>
                </a:solidFill>
              </a:rPr>
              <a:t>Freedom of Speech </a:t>
            </a:r>
            <a:endParaRPr lang="en-US" sz="2400" dirty="0">
              <a:solidFill>
                <a:srgbClr val="00B050"/>
              </a:solidFill>
            </a:endParaRPr>
          </a:p>
        </p:txBody>
      </p:sp>
      <p:sp>
        <p:nvSpPr>
          <p:cNvPr id="7" name="Rectangle 6"/>
          <p:cNvSpPr/>
          <p:nvPr/>
        </p:nvSpPr>
        <p:spPr>
          <a:xfrm>
            <a:off x="5882632" y="3625334"/>
            <a:ext cx="4598888" cy="738664"/>
          </a:xfrm>
          <a:prstGeom prst="rect">
            <a:avLst/>
          </a:prstGeom>
        </p:spPr>
        <p:txBody>
          <a:bodyPr wrap="none">
            <a:spAutoFit/>
          </a:bodyPr>
          <a:lstStyle/>
          <a:p>
            <a:r>
              <a:rPr lang="en-US" b="1" i="1" dirty="0" smtClean="0">
                <a:solidFill>
                  <a:srgbClr val="6F2F9F"/>
                </a:solidFill>
                <a:latin typeface="Tw Cen MT" panose="020B0602020104020603" pitchFamily="34" charset="0"/>
              </a:rPr>
              <a:t>Define what it means if something is constitutional:</a:t>
            </a:r>
          </a:p>
          <a:p>
            <a:r>
              <a:rPr lang="fr-FR" sz="2400" b="1" i="1" dirty="0" err="1" smtClean="0">
                <a:solidFill>
                  <a:srgbClr val="7030A0"/>
                </a:solidFill>
              </a:rPr>
              <a:t>Tinker</a:t>
            </a:r>
            <a:r>
              <a:rPr lang="fr-FR" sz="2400" b="1" i="1" dirty="0" smtClean="0">
                <a:solidFill>
                  <a:srgbClr val="7030A0"/>
                </a:solidFill>
              </a:rPr>
              <a:t> v. Des Moines ICSD</a:t>
            </a:r>
            <a:endParaRPr lang="en-US" sz="2400" dirty="0">
              <a:solidFill>
                <a:srgbClr val="7030A0"/>
              </a:solidFill>
            </a:endParaRPr>
          </a:p>
        </p:txBody>
      </p:sp>
    </p:spTree>
    <p:extLst>
      <p:ext uri="{BB962C8B-B14F-4D97-AF65-F5344CB8AC3E}">
        <p14:creationId xmlns:p14="http://schemas.microsoft.com/office/powerpoint/2010/main" val="110597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609</Words>
  <Application>Microsoft Office PowerPoint</Application>
  <PresentationFormat>Custom</PresentationFormat>
  <Paragraphs>85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Corbel</vt:lpstr>
      <vt:lpstr>Courier New</vt:lpstr>
      <vt:lpstr>Tw Cen MT</vt:lpstr>
      <vt:lpstr>Tw Cen MT Condensed</vt:lpstr>
      <vt:lpstr>Wingdings 3</vt:lpstr>
      <vt:lpstr>Integral</vt:lpstr>
      <vt:lpstr>Welcome to  Humanities Class With “STOLIS”!</vt:lpstr>
      <vt:lpstr>Analyzing Statements:</vt:lpstr>
      <vt:lpstr>Analyzing Statements: EXAMPLE</vt:lpstr>
      <vt:lpstr>Analyzing Statements: EXAMPLE</vt:lpstr>
      <vt:lpstr>Analyzing Statements: Identify</vt:lpstr>
      <vt:lpstr>Analyzing Statements: Identify</vt:lpstr>
      <vt:lpstr>Analyzing Statements: Define</vt:lpstr>
      <vt:lpstr>Analyzing Statements: EXAMPLE</vt:lpstr>
      <vt:lpstr>Analyzing Statements: Connect</vt:lpstr>
      <vt:lpstr>Analyzing Statements: Apply</vt:lpstr>
      <vt:lpstr>Analyzing Statements: APPLY</vt:lpstr>
      <vt:lpstr>Analyzing Statements: YOUR TURN!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2014-12-01T01:46:26Z</dcterms:created>
  <dcterms:modified xsi:type="dcterms:W3CDTF">2017-12-06T06:03:42Z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